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8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279" r:id="rId23"/>
    <p:sldId id="283" r:id="rId24"/>
    <p:sldId id="284" r:id="rId25"/>
    <p:sldId id="285" r:id="rId26"/>
    <p:sldId id="293" r:id="rId27"/>
    <p:sldId id="286" r:id="rId28"/>
    <p:sldId id="287" r:id="rId29"/>
    <p:sldId id="301" r:id="rId30"/>
    <p:sldId id="302" r:id="rId31"/>
    <p:sldId id="271" r:id="rId32"/>
    <p:sldId id="289" r:id="rId33"/>
    <p:sldId id="290" r:id="rId34"/>
    <p:sldId id="291" r:id="rId35"/>
    <p:sldId id="292" r:id="rId36"/>
    <p:sldId id="273" r:id="rId37"/>
    <p:sldId id="274" r:id="rId38"/>
  </p:sldIdLst>
  <p:sldSz cx="18288000" cy="10287000"/>
  <p:notesSz cx="6858000" cy="9144000"/>
  <p:embeddedFontLst>
    <p:embeddedFont>
      <p:font typeface="Pretendard Bold" panose="020B0600000101010101" charset="-127"/>
      <p:bold r:id="rId40"/>
    </p:embeddedFont>
    <p:embeddedFont>
      <p:font typeface="Pretendard Regular" panose="020B0600000101010101" charset="-127"/>
      <p:regular r:id="rId41"/>
    </p:embeddedFont>
    <p:embeddedFont>
      <p:font typeface="G마켓 산스 TTF Bold" panose="02000000000000000000" pitchFamily="2" charset="-127"/>
      <p:bold r:id="rId42"/>
    </p:embeddedFont>
    <p:embeddedFont>
      <p:font typeface="Noto Sans KR" panose="020B0200000000000000" pitchFamily="50" charset="-127"/>
      <p:regular r:id="rId43"/>
      <p:bold r:id="rId44"/>
    </p:embeddedFont>
    <p:embeddedFont>
      <p:font typeface="Oswald SemiBold" panose="00000700000000000000" pitchFamily="2" charset="0"/>
      <p:bold r:id="rId45"/>
    </p:embeddedFont>
    <p:embeddedFont>
      <p:font typeface="Pretendard ExtraBold" panose="02000903000000020004" pitchFamily="50" charset="-127"/>
      <p:bold r:id="rId46"/>
    </p:embeddedFont>
    <p:embeddedFont>
      <p:font typeface="Pretendard Light" panose="02000403000000020004" pitchFamily="50" charset="-127"/>
      <p:regular r:id="rId47"/>
    </p:embeddedFont>
    <p:embeddedFont>
      <p:font typeface="Pretendard SemiBold" panose="02000703000000020004" pitchFamily="50" charset="-12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7B936-EEF1-4365-9F92-B25998341B15}" type="datetimeFigureOut">
              <a:rPr lang="ko-KR" altLang="en-US" smtClean="0"/>
              <a:t>2025-09-01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671ED-F4BD-4376-8560-834F4614C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2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3671ED-F4BD-4376-8560-834F4614C3C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43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 dirty="0">
                <a:solidFill>
                  <a:srgbClr val="000000"/>
                </a:solidFill>
                <a:latin typeface="Pretendard SemiBold"/>
              </a:rPr>
              <a:t> : 2025.08.12 ~ 2025.08.29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3375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9E70B-F5CB-FF76-A60A-C374083D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573"/>
            <a:ext cx="5618875" cy="6180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71E24D-9D15-AF12-CEC7-41BB80F5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47" y="2857501"/>
            <a:ext cx="9787349" cy="441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85DC3-7C02-B6AB-B0DC-9F0A41E16724}"/>
              </a:ext>
            </a:extLst>
          </p:cNvPr>
          <p:cNvSpPr txBox="1"/>
          <p:nvPr/>
        </p:nvSpPr>
        <p:spPr>
          <a:xfrm>
            <a:off x="11166021" y="8560579"/>
            <a:ext cx="268245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2100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물리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(P</a:t>
            </a:r>
            <a:r>
              <a:rPr lang="en-US" altLang="ko-KR" sz="2100" b="1" dirty="0">
                <a:solidFill>
                  <a:srgbClr val="000000"/>
                </a:solidFill>
                <a:latin typeface="Pretendard Regular"/>
              </a:rPr>
              <a:t>hys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ical) </a:t>
            </a:r>
            <a:r>
              <a:rPr lang="ko-KR" alt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2E1767-1507-577E-907D-6DD78FD5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590386"/>
            <a:ext cx="13385473" cy="7309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D2A16-6E66-E53F-6B75-1F8DA583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91C1AE-067B-6ABA-C345-54759728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6E22DA-8385-5EE4-D7BE-C16AF36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515AE1-BC53-29A3-7887-B827C91E0BA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  <a:ea typeface="Pretendard Bold"/>
              </a:rPr>
              <a:t>_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구조도</a:t>
            </a:r>
            <a:endParaRPr lang="en-US" sz="23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C2ACC-6EA5-00E8-40A6-2B3B21ED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9" y="1790700"/>
            <a:ext cx="14227381" cy="70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b="1" dirty="0">
                <a:latin typeface="Pretendard Bold" panose="020B0600000101010101" charset="-127"/>
                <a:ea typeface="Pretendard Bold" panose="020B0600000101010101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7170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 rot="10800000">
            <a:off x="4425993" y="4305300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5666710" y="606996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8204042" y="2241902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3238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733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2192000" y="2171700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12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아이디 찾기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55" y="8246875"/>
            <a:ext cx="3600000" cy="61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055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055" y="5600700"/>
            <a:ext cx="3600000" cy="230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4397313" y="4621518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4743146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246395" y="458172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753" y="5600700"/>
            <a:ext cx="3960000" cy="21126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5868476"/>
            <a:ext cx="4680000" cy="308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3792200" y="56007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이메일 전송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767C2CB7-8C65-FB45-6FF3-0EBF7274CD07}"/>
              </a:ext>
            </a:extLst>
          </p:cNvPr>
          <p:cNvSpPr/>
          <p:nvPr/>
        </p:nvSpPr>
        <p:spPr>
          <a:xfrm rot="5400000">
            <a:off x="9400844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58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2906017"/>
            <a:ext cx="4965383" cy="315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446" y="2305830"/>
            <a:ext cx="6732277" cy="44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834776" y="4790457"/>
            <a:ext cx="404809" cy="3523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373" y="5177118"/>
            <a:ext cx="3475608" cy="3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7546925"/>
            <a:ext cx="3240000" cy="6795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9142662" y="5253318"/>
            <a:ext cx="2744538" cy="1033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725400" y="2400300"/>
            <a:ext cx="3234841" cy="715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157717" y="6512137"/>
            <a:ext cx="413829" cy="5352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14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2213877"/>
            <a:ext cx="3707500" cy="422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2966350" y="7579577"/>
            <a:ext cx="2672450" cy="992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302575" y="6134100"/>
            <a:ext cx="1103913" cy="14454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000" y="6706899"/>
            <a:ext cx="2880000" cy="23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283" y="6485464"/>
            <a:ext cx="2880000" cy="257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11144100" y="7579576"/>
            <a:ext cx="429589" cy="515227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cxnSpLocks/>
          </p:cNvCxnSpPr>
          <p:nvPr/>
        </p:nvCxnSpPr>
        <p:spPr>
          <a:xfrm flipH="1" flipV="1">
            <a:off x="6824076" y="6134100"/>
            <a:ext cx="963924" cy="588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>
            <a:cxnSpLocks/>
          </p:cNvCxnSpPr>
          <p:nvPr/>
        </p:nvCxnSpPr>
        <p:spPr>
          <a:xfrm flipH="1">
            <a:off x="7605250" y="3688408"/>
            <a:ext cx="1946050" cy="2431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300" y="2449599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7898" y="4601309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B092B65-4901-4515-BEBA-8AE17E6BBCDE}"/>
              </a:ext>
            </a:extLst>
          </p:cNvPr>
          <p:cNvSpPr/>
          <p:nvPr/>
        </p:nvSpPr>
        <p:spPr>
          <a:xfrm>
            <a:off x="12308409" y="3787851"/>
            <a:ext cx="542575" cy="693092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423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260300" cy="68033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46" y="6293104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714" y="629310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587080" y="3112499"/>
            <a:ext cx="2829152" cy="637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16232" y="3431134"/>
            <a:ext cx="2711951" cy="660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9867453" y="4095495"/>
            <a:ext cx="2476947" cy="6607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정차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8051073" y="4756250"/>
            <a:ext cx="305485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1105927" y="4756250"/>
            <a:ext cx="298551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06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2476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258" y="6428572"/>
            <a:ext cx="3240000" cy="260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171700"/>
            <a:ext cx="2700000" cy="207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376" y="2950009"/>
            <a:ext cx="2700000" cy="112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0707258" y="3654731"/>
            <a:ext cx="2999180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무료 주차장 등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3104802"/>
            <a:ext cx="2206996" cy="42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65466" y="2302854"/>
            <a:ext cx="5098534" cy="909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2968614" y="2665349"/>
            <a:ext cx="385758" cy="54559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2171700"/>
            <a:ext cx="2356455" cy="5067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125200" y="8191500"/>
            <a:ext cx="2686721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657600" y="7505700"/>
            <a:ext cx="2781206" cy="10433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이내의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18482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79" y="2197850"/>
            <a:ext cx="13555977" cy="648145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586102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4111295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674666" y="4762500"/>
            <a:ext cx="2203977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정보 출력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0840966" y="4798703"/>
            <a:ext cx="2712114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079" y="6116286"/>
            <a:ext cx="2784575" cy="2516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2849498" y="6383613"/>
            <a:ext cx="2784575" cy="55745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266" y="6977351"/>
            <a:ext cx="951201" cy="119071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57344064-6140-5D4D-8A67-C530C4D8F81D}"/>
              </a:ext>
            </a:extLst>
          </p:cNvPr>
          <p:cNvSpPr/>
          <p:nvPr/>
        </p:nvSpPr>
        <p:spPr>
          <a:xfrm>
            <a:off x="6923785" y="8012578"/>
            <a:ext cx="2189554" cy="9644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마우스 오버 시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간단한 정보 출력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539484" y="5743310"/>
            <a:ext cx="1470213" cy="722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90279" y="7200900"/>
            <a:ext cx="2178987" cy="371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F9ECD2-5E05-8AB1-0DD2-E788B8FF756F}"/>
              </a:ext>
            </a:extLst>
          </p:cNvPr>
          <p:cNvSpPr/>
          <p:nvPr/>
        </p:nvSpPr>
        <p:spPr>
          <a:xfrm>
            <a:off x="7622179" y="5006340"/>
            <a:ext cx="1663700" cy="306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D0F70BF-1AE8-92B7-60AE-8555E39157D6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 flipV="1">
            <a:off x="9285879" y="5143500"/>
            <a:ext cx="1555087" cy="161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3" y="3079748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803400" y="6515100"/>
            <a:ext cx="2915624" cy="10646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951786" y="3435927"/>
            <a:ext cx="10079588" cy="5164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834227" y="4578927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542524" y="2310566"/>
            <a:ext cx="3029219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277227" y="3257838"/>
            <a:ext cx="779907" cy="13634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088789" y="2309132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0603753" y="3256404"/>
            <a:ext cx="999646" cy="136490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088789" y="4547938"/>
            <a:ext cx="673100" cy="50605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>
            <a:off x="5327699" y="5842833"/>
            <a:ext cx="485676" cy="35093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2818903"/>
            <a:ext cx="6870720" cy="5791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2807798"/>
            <a:ext cx="6811915" cy="57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51376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12803678" y="566689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 flipV="1">
            <a:off x="10744200" y="3788307"/>
            <a:ext cx="2819400" cy="1878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858820" y="5143500"/>
            <a:ext cx="6731000" cy="233570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6079605" y="4597897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133" y="2067900"/>
            <a:ext cx="9871200" cy="6580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6381" y="5566261"/>
            <a:ext cx="2408159" cy="2670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</p:cNvCxnSpPr>
          <p:nvPr/>
        </p:nvCxnSpPr>
        <p:spPr>
          <a:xfrm>
            <a:off x="12242932" y="5343527"/>
            <a:ext cx="897361" cy="4454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3969333" y="78538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96723D-1ED7-49CF-C95C-F9DA091022A4}"/>
              </a:ext>
            </a:extLst>
          </p:cNvPr>
          <p:cNvSpPr/>
          <p:nvPr/>
        </p:nvSpPr>
        <p:spPr>
          <a:xfrm>
            <a:off x="10737804" y="4962527"/>
            <a:ext cx="1505128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F761D8F-9CC2-6161-EEC7-8FF36DCA98B5}"/>
              </a:ext>
            </a:extLst>
          </p:cNvPr>
          <p:cNvSpPr/>
          <p:nvPr/>
        </p:nvSpPr>
        <p:spPr>
          <a:xfrm>
            <a:off x="11686238" y="3069138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구별 비율을 보여주는 파이차트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FB4487-39C0-AF0C-806C-E7DD3EE94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1E0B56-FCB9-D7AE-6540-76B959A8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5747D6-F535-2DF6-6499-DFDE5E18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9DB12C8-FB8D-DADB-5045-A606EE0D960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AC1D66-113B-A6C9-E348-01260051F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78" y="2067900"/>
            <a:ext cx="9871200" cy="658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8D11DE-D386-2F49-E789-72DDF1705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0937" y="1865285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DD76E1-EECC-9533-BD51-F70BD60FD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5629" y="1865285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4247002-2B1E-02B0-2D9D-095AA170A965}"/>
              </a:ext>
            </a:extLst>
          </p:cNvPr>
          <p:cNvSpPr/>
          <p:nvPr/>
        </p:nvSpPr>
        <p:spPr>
          <a:xfrm>
            <a:off x="11657291" y="1263130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64A098B-4693-3E18-CB9E-D37C4B4E1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7450" y="4132073"/>
            <a:ext cx="5189100" cy="398322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BC2ECC-8878-8E2D-6737-92916A682107}"/>
              </a:ext>
            </a:extLst>
          </p:cNvPr>
          <p:cNvSpPr/>
          <p:nvPr/>
        </p:nvSpPr>
        <p:spPr>
          <a:xfrm>
            <a:off x="13401844" y="3767882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구 선택 시 해당 구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강조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DF47FE7-6E98-99B1-8E05-B987A81B1303}"/>
              </a:ext>
            </a:extLst>
          </p:cNvPr>
          <p:cNvSpPr/>
          <p:nvPr/>
        </p:nvSpPr>
        <p:spPr>
          <a:xfrm>
            <a:off x="8441817" y="5829300"/>
            <a:ext cx="897361" cy="728382"/>
          </a:xfrm>
          <a:prstGeom prst="rightArrow">
            <a:avLst/>
          </a:prstGeom>
          <a:solidFill>
            <a:schemeClr val="tx2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AA090B-BB2D-7F76-2BBB-0D2DFDEF7EAD}"/>
              </a:ext>
            </a:extLst>
          </p:cNvPr>
          <p:cNvSpPr/>
          <p:nvPr/>
        </p:nvSpPr>
        <p:spPr>
          <a:xfrm>
            <a:off x="9872578" y="2129548"/>
            <a:ext cx="2362200" cy="5755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D25800-80BD-259A-D019-218E252FE226}"/>
              </a:ext>
            </a:extLst>
          </p:cNvPr>
          <p:cNvCxnSpPr/>
          <p:nvPr/>
        </p:nvCxnSpPr>
        <p:spPr>
          <a:xfrm>
            <a:off x="12234778" y="2428010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3542BAC-77C6-5F58-80C9-0A1DA11570D2}"/>
              </a:ext>
            </a:extLst>
          </p:cNvPr>
          <p:cNvCxnSpPr>
            <a:cxnSpLocks/>
          </p:cNvCxnSpPr>
          <p:nvPr/>
        </p:nvCxnSpPr>
        <p:spPr>
          <a:xfrm flipH="1">
            <a:off x="14018188" y="3141122"/>
            <a:ext cx="504313" cy="591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16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69" y="4583654"/>
            <a:ext cx="2503994" cy="2801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3546769" y="5190497"/>
            <a:ext cx="2372806" cy="22860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125" y="1991700"/>
            <a:ext cx="9776564" cy="65808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6492439" y="7030285"/>
            <a:ext cx="6410094" cy="3545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882839" y="6829425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2902533" y="7030285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4E6169-1CE5-2C6A-DFD6-D36A681C9524}"/>
              </a:ext>
            </a:extLst>
          </p:cNvPr>
          <p:cNvSpPr/>
          <p:nvPr/>
        </p:nvSpPr>
        <p:spPr>
          <a:xfrm>
            <a:off x="9361973" y="5862633"/>
            <a:ext cx="2756567" cy="358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33" y="2013527"/>
            <a:ext cx="9788400" cy="658135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389357" y="6843384"/>
            <a:ext cx="6741776" cy="131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784980" y="6772272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3131133" y="648882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321133" y="5935980"/>
            <a:ext cx="2398863" cy="25146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0800000">
            <a:off x="4151375" y="4138611"/>
            <a:ext cx="455199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672933" y="3958139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7131888-3918-12B6-DB1E-4CEA266FED6C}"/>
              </a:ext>
            </a:extLst>
          </p:cNvPr>
          <p:cNvCxnSpPr>
            <a:cxnSpLocks/>
            <a:stCxn id="20" idx="1"/>
            <a:endCxn id="9" idx="6"/>
          </p:cNvCxnSpPr>
          <p:nvPr/>
        </p:nvCxnSpPr>
        <p:spPr>
          <a:xfrm flipH="1" flipV="1">
            <a:off x="11719996" y="6061710"/>
            <a:ext cx="1411137" cy="781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74C31-5350-CC22-E6AC-03665FCF1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94CE291-F827-A04A-68A8-13B504FF0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3089431-C588-8964-3C44-184A9708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8E2A5DC-BF75-CE3C-84BA-C3B083189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300" dirty="0">
                <a:solidFill>
                  <a:srgbClr val="11359A"/>
                </a:solidFill>
                <a:ea typeface="Pretendard Bold"/>
              </a:rPr>
              <a:t>회원관리</a:t>
            </a:r>
            <a:r>
              <a:rPr lang="en-US" altLang="ko-KR" sz="2300" dirty="0">
                <a:solidFill>
                  <a:srgbClr val="11359A"/>
                </a:solidFill>
                <a:ea typeface="Pretendard Bold"/>
              </a:rPr>
              <a:t>-</a:t>
            </a:r>
            <a:r>
              <a:rPr lang="ko-KR" altLang="en-US" sz="2300" dirty="0">
                <a:solidFill>
                  <a:srgbClr val="11359A"/>
                </a:solidFill>
                <a:ea typeface="Pretendard Bold"/>
              </a:rPr>
              <a:t>코드구성 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코드 설명 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A0B6422-8081-2D66-DB69-6D692E8B1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4" y="2032725"/>
            <a:ext cx="8893015" cy="6494182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18682BD-2306-1444-5078-E98DA7B033B7}"/>
              </a:ext>
            </a:extLst>
          </p:cNvPr>
          <p:cNvCxnSpPr>
            <a:cxnSpLocks/>
          </p:cNvCxnSpPr>
          <p:nvPr/>
        </p:nvCxnSpPr>
        <p:spPr>
          <a:xfrm>
            <a:off x="919655" y="3771900"/>
            <a:ext cx="402683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430928-9E95-AC64-A4A8-90BD3E414C40}"/>
              </a:ext>
            </a:extLst>
          </p:cNvPr>
          <p:cNvCxnSpPr>
            <a:cxnSpLocks/>
          </p:cNvCxnSpPr>
          <p:nvPr/>
        </p:nvCxnSpPr>
        <p:spPr>
          <a:xfrm>
            <a:off x="3589857" y="3009900"/>
            <a:ext cx="196428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DB3D92EF-531B-2144-B24F-47D42043E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213" y="4522370"/>
            <a:ext cx="7047261" cy="358139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34BD06A-FD0C-58A3-FCFC-779C23E3B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889" y="7206926"/>
            <a:ext cx="7192379" cy="2324424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D865677-29FE-349A-3057-D42C4CA95166}"/>
              </a:ext>
            </a:extLst>
          </p:cNvPr>
          <p:cNvSpPr txBox="1"/>
          <p:nvPr/>
        </p:nvSpPr>
        <p:spPr>
          <a:xfrm>
            <a:off x="9470426" y="342186"/>
            <a:ext cx="7598373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Main.html</a:t>
            </a:r>
          </a:p>
          <a:p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Pretendard Bold" panose="020B0600000101010101" charset="-127"/>
                <a:ea typeface="Pretendard Bold" panose="020B0600000101010101" charset="-127"/>
              </a:rPr>
              <a:t>모달창을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 이용한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html view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간소화 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사용자 입력 필드 생성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(CSRF)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토큰 포함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에러 표시용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&lt;span&gt;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영역 설정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&lt;Script&gt;</a:t>
            </a:r>
          </a:p>
          <a:p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 Bold" panose="020B0600000101010101" charset="-127"/>
                <a:ea typeface="Pretendard Bold" panose="020B0600000101010101" charset="-127"/>
              </a:rPr>
              <a:t>SetupAjaxForm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 공통함수 구현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          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1600" dirty="0">
                <a:latin typeface="Pretendard Bold" panose="020B0600000101010101" charset="-127"/>
                <a:ea typeface="Pretendard Bold" panose="020B0600000101010101" charset="-127"/>
              </a:rPr>
              <a:t>• Form </a:t>
            </a:r>
            <a:r>
              <a:rPr lang="ko-KR" altLang="en-US" sz="1600" dirty="0">
                <a:latin typeface="Pretendard Bold" panose="020B0600000101010101" charset="-127"/>
                <a:ea typeface="Pretendard Bold" panose="020B0600000101010101" charset="-127"/>
              </a:rPr>
              <a:t>데이터를 </a:t>
            </a:r>
            <a:r>
              <a:rPr lang="en-US" altLang="ko-KR" sz="1600" dirty="0">
                <a:latin typeface="Pretendard Bold" panose="020B0600000101010101" charset="-127"/>
                <a:ea typeface="Pretendard Bold" panose="020B0600000101010101" charset="-127"/>
              </a:rPr>
              <a:t>JSON </a:t>
            </a:r>
            <a:r>
              <a:rPr lang="ko-KR" altLang="en-US" sz="1600" dirty="0">
                <a:latin typeface="Pretendard Bold" panose="020B0600000101010101" charset="-127"/>
                <a:ea typeface="Pretendard Bold" panose="020B0600000101010101" charset="-127"/>
              </a:rPr>
              <a:t>형식으로 </a:t>
            </a:r>
            <a:r>
              <a:rPr lang="en-US" altLang="ko-KR" sz="1600" dirty="0">
                <a:latin typeface="Pretendard Bold" panose="020B0600000101010101" charset="-127"/>
                <a:ea typeface="Pretendard Bold" panose="020B0600000101010101" charset="-127"/>
              </a:rPr>
              <a:t>view.py</a:t>
            </a:r>
            <a:r>
              <a:rPr lang="ko-KR" altLang="en-US" sz="1600" dirty="0">
                <a:latin typeface="Pretendard Bold" panose="020B0600000101010101" charset="-127"/>
                <a:ea typeface="Pretendard Bold" panose="020B0600000101010101" charset="-127"/>
              </a:rPr>
              <a:t>에 전송</a:t>
            </a:r>
          </a:p>
          <a:p>
            <a:r>
              <a:rPr lang="ko-KR" altLang="en-US" sz="1600" dirty="0">
                <a:latin typeface="Pretendard Bold" panose="020B0600000101010101" charset="-127"/>
                <a:ea typeface="Pretendard Bold" panose="020B0600000101010101" charset="-127"/>
              </a:rPr>
              <a:t>            </a:t>
            </a:r>
            <a:r>
              <a:rPr lang="en-US" altLang="ko-KR" sz="1600" dirty="0">
                <a:latin typeface="Pretendard Bold" panose="020B0600000101010101" charset="-127"/>
                <a:ea typeface="Pretendard Bold" panose="020B0600000101010101" charset="-127"/>
              </a:rPr>
              <a:t>• CSRF </a:t>
            </a:r>
            <a:r>
              <a:rPr lang="ko-KR" altLang="en-US" sz="1600" dirty="0">
                <a:latin typeface="Pretendard Bold" panose="020B0600000101010101" charset="-127"/>
                <a:ea typeface="Pretendard Bold" panose="020B0600000101010101" charset="-127"/>
              </a:rPr>
              <a:t>토큰 포함</a:t>
            </a:r>
          </a:p>
          <a:p>
            <a:r>
              <a:rPr lang="ko-KR" altLang="en-US" sz="1600" dirty="0">
                <a:latin typeface="Pretendard Bold" panose="020B0600000101010101" charset="-127"/>
                <a:ea typeface="Pretendard Bold" panose="020B0600000101010101" charset="-127"/>
              </a:rPr>
              <a:t>            </a:t>
            </a:r>
            <a:r>
              <a:rPr lang="en-US" altLang="ko-KR" sz="1600" dirty="0">
                <a:latin typeface="Pretendard Bold" panose="020B0600000101010101" charset="-127"/>
                <a:ea typeface="Pretendard Bold" panose="020B0600000101010101" charset="-127"/>
              </a:rPr>
              <a:t>• </a:t>
            </a:r>
            <a:r>
              <a:rPr lang="ko-KR" altLang="en-US" sz="1600" dirty="0"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16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latin typeface="Pretendard Bold" panose="020B0600000101010101" charset="-127"/>
                <a:ea typeface="Pretendard Bold" panose="020B0600000101010101" charset="-127"/>
              </a:rPr>
              <a:t>회원정보 수정</a:t>
            </a:r>
            <a:r>
              <a:rPr lang="en-US" altLang="ko-KR" sz="16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latin typeface="Pretendard Bold" panose="020B0600000101010101" charset="-127"/>
                <a:ea typeface="Pretendard Bold" panose="020B0600000101010101" charset="-127"/>
              </a:rPr>
              <a:t>탈퇴 등 공통 처리 가능</a:t>
            </a:r>
            <a:endParaRPr lang="en-US" altLang="ko-KR" sz="1600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성공 시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: Alert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창으로 상태 알림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+ </a:t>
            </a:r>
            <a:r>
              <a:rPr lang="ko-KR" altLang="en-US" dirty="0" err="1">
                <a:latin typeface="Pretendard Bold" panose="020B0600000101010101" charset="-127"/>
                <a:ea typeface="Pretendard Bold" panose="020B0600000101010101" charset="-127"/>
              </a:rPr>
              <a:t>모달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 닫기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+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페이지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reload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실패 시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각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&lt;span&gt;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영역에 에러 메시지 표시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18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75288-D10C-47BE-C649-621258645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B3FF888-FDEA-D2CA-5C9A-AE4A22B12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50966"/>
            <a:ext cx="8839200" cy="528414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79EB696-59EB-5945-624D-6B854A6B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B76EC56-CDD4-12AF-D7CC-855EE6A4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6EF1911-518A-6B2A-8A93-647C5C10851F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en-US" sz="2300" dirty="0">
                <a:solidFill>
                  <a:srgbClr val="11359A"/>
                </a:solidFill>
                <a:ea typeface="Pretendard Bold"/>
              </a:rPr>
              <a:t>회원관리</a:t>
            </a:r>
            <a:r>
              <a:rPr lang="en-US" altLang="ko-KR" sz="2300" dirty="0">
                <a:solidFill>
                  <a:srgbClr val="11359A"/>
                </a:solidFill>
                <a:ea typeface="Pretendard Bold"/>
              </a:rPr>
              <a:t>-</a:t>
            </a:r>
            <a:r>
              <a:rPr lang="ko-KR" altLang="en-US" sz="2300" dirty="0">
                <a:solidFill>
                  <a:srgbClr val="11359A"/>
                </a:solidFill>
                <a:ea typeface="Pretendard Bold"/>
              </a:rPr>
              <a:t>코드구성 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주요 코드 설명 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822452-3036-DC78-9E43-92CADCDAB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076700"/>
            <a:ext cx="7725853" cy="59825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210A82-2353-B5B8-DF28-1A24DD65F513}"/>
              </a:ext>
            </a:extLst>
          </p:cNvPr>
          <p:cNvSpPr txBox="1"/>
          <p:nvPr/>
        </p:nvSpPr>
        <p:spPr>
          <a:xfrm>
            <a:off x="9494471" y="666744"/>
            <a:ext cx="772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 Bold" panose="020B0600000101010101" charset="-127"/>
                <a:ea typeface="Pretendard Bold" panose="020B0600000101010101" charset="-127"/>
              </a:rPr>
              <a:t>회원가입 </a:t>
            </a:r>
            <a:r>
              <a:rPr lang="en-US" altLang="ko-KR" b="1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en-US" altLang="ko-KR" b="1" dirty="0" err="1">
                <a:latin typeface="Pretendard Bold" panose="020B0600000101010101" charset="-127"/>
                <a:ea typeface="Pretendard Bold" panose="020B0600000101010101" charset="-127"/>
              </a:rPr>
              <a:t>signup_view</a:t>
            </a:r>
            <a:r>
              <a:rPr lang="en-US" altLang="ko-KR" b="1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Ajax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로 사용자 입력 전송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Pretendard Bold" panose="020B0600000101010101" charset="-127"/>
                <a:ea typeface="Pretendard Bold" panose="020B0600000101010101" charset="-127"/>
              </a:rPr>
              <a:t>입력값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 검증 후 사용자 생성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생성 성공 → 자동 로그인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+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상태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JSON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반환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검증 실패 → 필드별 에러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JSON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반환</a:t>
            </a:r>
          </a:p>
          <a:p>
            <a:endParaRPr lang="ko-KR" altLang="en-US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r>
              <a:rPr lang="ko-KR" altLang="en-US" b="1" dirty="0">
                <a:latin typeface="Pretendard Bold" panose="020B0600000101010101" charset="-127"/>
                <a:ea typeface="Pretendard Bold" panose="020B0600000101010101" charset="-127"/>
              </a:rPr>
              <a:t>비밀번호 재설정 이메일 </a:t>
            </a:r>
            <a:r>
              <a:rPr lang="en-US" altLang="ko-KR" b="1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en-US" altLang="ko-KR" b="1" dirty="0" err="1">
                <a:latin typeface="Pretendard Bold" panose="020B0600000101010101" charset="-127"/>
                <a:ea typeface="Pretendard Bold" panose="020B0600000101010101" charset="-127"/>
              </a:rPr>
              <a:t>reset_password_request</a:t>
            </a:r>
            <a:r>
              <a:rPr lang="en-US" altLang="ko-KR" b="1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Ajax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로 이메일 전송 요청</a:t>
            </a:r>
            <a:endParaRPr lang="en-US" altLang="ko-KR" dirty="0">
              <a:latin typeface="Pretendard Bold" panose="020B0600000101010101" charset="-127"/>
              <a:ea typeface="Pretendard Bold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이메일 존재 시 → 토큰 생성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+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재설정 링크 발송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성공 → 발송 완료 메시지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JSON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반환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실패 → 오류 메시지 </a:t>
            </a:r>
            <a:r>
              <a:rPr lang="en-US" altLang="ko-KR" dirty="0">
                <a:latin typeface="Pretendard Bold" panose="020B0600000101010101" charset="-127"/>
                <a:ea typeface="Pretendard Bold" panose="020B0600000101010101" charset="-127"/>
              </a:rPr>
              <a:t>JSON </a:t>
            </a:r>
            <a:r>
              <a:rPr lang="ko-KR" altLang="en-US" dirty="0">
                <a:latin typeface="Pretendard Bold" panose="020B0600000101010101" charset="-127"/>
                <a:ea typeface="Pretendard Bold" panose="020B0600000101010101" charset="-127"/>
              </a:rPr>
              <a:t>반환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393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C849C18-0B38-84BC-4124-313D22C3799A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안 성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0E8471-69DC-DBE2-D04E-6D5F453CB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5662CE1-5854-DD0A-FC86-498C71B44223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DADCBC3-6C49-7079-6529-23D1EC46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8AADE85-C2AB-8360-D878-4255208C9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3621A65F-75CB-5C2D-A0C5-705909610048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이 강 호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6AC288A-DD5C-5B6D-340B-99926128A21F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640FD6-9D3D-DB30-84B5-8308E78DC213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3747491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4C5A8-1F73-438D-293A-6919582F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52D9743-A9AB-3735-5C8F-533594BD2C23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7AD064-1028-2C4E-4530-DD9ACB2A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D02585-27B9-7619-23DA-A6666158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A526D5E-6EF7-3709-790A-6546AC6E59C9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11359A"/>
                </a:solidFill>
                <a:ea typeface="Pretendard Bold"/>
              </a:rPr>
              <a:t>조 현 진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EB8F38-244A-8E92-6407-1DFD69BF3EAD}"/>
              </a:ext>
            </a:extLst>
          </p:cNvPr>
          <p:cNvSpPr txBox="1"/>
          <p:nvPr/>
        </p:nvSpPr>
        <p:spPr>
          <a:xfrm>
            <a:off x="2362200" y="3708400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2300" b="0" i="0" u="none" strike="noStrike" dirty="0">
                <a:ea typeface="Pretendard Bold"/>
              </a:rPr>
              <a:t>내용</a:t>
            </a:r>
            <a:r>
              <a:rPr lang="en-US" sz="2300" b="0" i="0" u="none" strike="noStrike" dirty="0">
                <a:latin typeface="Pretendard Bold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 lvl="0" algn="l">
              <a:lnSpc>
                <a:spcPct val="166000"/>
              </a:lnSpc>
            </a:pPr>
            <a:r>
              <a:rPr lang="en-US" sz="2300" b="0" i="0" u="none" strike="noStrike" dirty="0">
                <a:latin typeface="Pretendard Bold"/>
              </a:rPr>
              <a:t>..</a:t>
            </a:r>
          </a:p>
          <a:p>
            <a:pPr>
              <a:lnSpc>
                <a:spcPct val="166000"/>
              </a:lnSpc>
            </a:pPr>
            <a:r>
              <a:rPr lang="ko-KR" altLang="en-US" sz="2300" b="0" i="0" u="none" strike="noStrike" dirty="0">
                <a:latin typeface="Pretendard Bold" panose="020B0600000101010101" charset="-127"/>
                <a:ea typeface="Pretendard Bold" panose="020B0600000101010101" charset="-127"/>
              </a:rPr>
              <a:t>내용 입력 내용 </a:t>
            </a:r>
            <a:r>
              <a:rPr lang="ko-KR" altLang="en-US" sz="2300" dirty="0">
                <a:latin typeface="Pretendard Bold" panose="020B0600000101010101" charset="-127"/>
                <a:ea typeface="Pretendard Bold" panose="020B0600000101010101" charset="-127"/>
              </a:rPr>
              <a:t>입력 내용 입력 내용 입력 내용 입력 내용 입력 내용 입력 내용 입력 내용 입력 내용 입력 내용 입력</a:t>
            </a:r>
            <a:r>
              <a:rPr lang="en-US" altLang="ko-KR" sz="23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6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47BEA0B-C97B-A822-369B-32413C378B1A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3603172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C38D3A-F9A3-18F7-7272-39C3948F8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361F43F-DF80-8F56-09F9-4ED44D475AE4}"/>
              </a:ext>
            </a:extLst>
          </p:cNvPr>
          <p:cNvSpPr/>
          <p:nvPr/>
        </p:nvSpPr>
        <p:spPr>
          <a:xfrm>
            <a:off x="1612900" y="3163047"/>
            <a:ext cx="14884400" cy="52443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4E80C72-D722-E2BC-52E3-874193CD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9CBAC0A-3A7F-AE84-FA96-B3829D7E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977D872-87C8-289F-43F0-D2AA3FD0A80D}"/>
              </a:ext>
            </a:extLst>
          </p:cNvPr>
          <p:cNvSpPr txBox="1"/>
          <p:nvPr/>
        </p:nvSpPr>
        <p:spPr>
          <a:xfrm>
            <a:off x="1854200" y="1879600"/>
            <a:ext cx="14643100" cy="889000"/>
          </a:xfrm>
          <a:prstGeom prst="rect">
            <a:avLst/>
          </a:prstGeom>
          <a:ln>
            <a:noFill/>
          </a:ln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5000" dirty="0">
                <a:solidFill>
                  <a:srgbClr val="11359A"/>
                </a:solidFill>
                <a:ea typeface="Pretendard Bold"/>
              </a:rPr>
              <a:t>최 원 경</a:t>
            </a:r>
            <a:endParaRPr lang="ko-KR" sz="50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4168909-3D98-5359-8B35-1C7BA9C1F1EA}"/>
              </a:ext>
            </a:extLst>
          </p:cNvPr>
          <p:cNvSpPr txBox="1"/>
          <p:nvPr/>
        </p:nvSpPr>
        <p:spPr>
          <a:xfrm>
            <a:off x="2425700" y="3387089"/>
            <a:ext cx="13258800" cy="425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공식적으로</a:t>
            </a:r>
            <a:r>
              <a:rPr lang="ko-KR" altLang="en-US" sz="2000" dirty="0">
                <a:latin typeface="Pretendard Bold"/>
              </a:rPr>
              <a:t>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두번째 프로젝트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비공식적으로 세번째 프로젝트지만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앞전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두 프로젝트를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툴을 쓴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나로써는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파이썬 장고라는 툴을 써서 프로젝트를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진행한다는게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두려웠다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아니나 다를까 고작 함수한줄 구성에도 수많은 오류와 싸웠고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요 근래 관련서적을 통해 책을 가장 많이 본  한달이 아닌가 싶다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</a:p>
          <a:p>
            <a:pPr lvl="0" algn="l">
              <a:lnSpc>
                <a:spcPct val="166000"/>
              </a:lnSpc>
            </a:pP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가장 빈번하고 헷갈렸던 오류는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view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페이지에서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백엔드로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넘어오는 데이터 타입 문제였다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특히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Unexpected token &lt; in JSON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에러가 자주 발생했는데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이는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JavaScript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에서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JSON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형식의 응답을 기대했지만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서버가 로그인 실패나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redirect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같은 이유로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HTML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페이지를 반환하면서 생긴 문제였다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Ajax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요청을 보낼 때 서버가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HTML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을 반환하면 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json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()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으로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파싱할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수 없기 때문에 이 에러가 발생하는 것이다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., Ajax 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요청과 일반 요청을 분리하고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, JSON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을 반환해야 하는 경우에는 </a:t>
            </a:r>
            <a:r>
              <a:rPr lang="en-US" altLang="ko-KR" sz="2000" dirty="0" err="1">
                <a:latin typeface="Pretendard Bold" panose="020B0600000101010101" charset="-127"/>
                <a:ea typeface="Pretendard Bold" panose="020B0600000101010101" charset="-127"/>
              </a:rPr>
              <a:t>JsonResponse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로 반드시 처리해야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한다는걸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알았다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이런 반환데이터타입 오류해결 과정을 반복하면서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프론트엔드와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백엔드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 간 데이터 타입을 정확히 맞추는 것이 얼마나 중요한지 절실히 </a:t>
            </a:r>
            <a:r>
              <a:rPr lang="ko-KR" altLang="en-US" sz="2000" dirty="0" err="1">
                <a:latin typeface="Pretendard Bold" panose="020B0600000101010101" charset="-127"/>
                <a:ea typeface="Pretendard Bold" panose="020B0600000101010101" charset="-127"/>
              </a:rPr>
              <a:t>깨달았다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 1</a:t>
            </a:r>
            <a:r>
              <a:rPr lang="ko-KR" altLang="en-US" sz="2000" dirty="0">
                <a:latin typeface="Pretendard Bold" panose="020B0600000101010101" charset="-127"/>
                <a:ea typeface="Pretendard Bold" panose="020B0600000101010101" charset="-127"/>
              </a:rPr>
              <a:t>차프로젝트 때도 많이 부딪힌 문제인데 비교적 생소한 툴로 다루니까  전 프로젝트에서 빈번하게 발생하는  유형의 오류의 반복이었다</a:t>
            </a:r>
            <a:r>
              <a:rPr lang="en-US" altLang="ko-KR" sz="2000" dirty="0">
                <a:latin typeface="Pretendard Bold" panose="020B0600000101010101" charset="-127"/>
                <a:ea typeface="Pretendard Bold" panose="020B0600000101010101" charset="-127"/>
              </a:rPr>
              <a:t>.</a:t>
            </a:r>
          </a:p>
          <a:p>
            <a:pPr>
              <a:lnSpc>
                <a:spcPct val="166000"/>
              </a:lnSpc>
            </a:pPr>
            <a:endParaRPr lang="en-US" altLang="ko-KR" sz="2100" dirty="0"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7D096E7-645A-861C-2EF0-71A7659EE624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  <p:extLst>
      <p:ext uri="{BB962C8B-B14F-4D97-AF65-F5344CB8AC3E}">
        <p14:creationId xmlns:p14="http://schemas.microsoft.com/office/powerpoint/2010/main" val="626750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6800" y="5448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06800" y="71882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이번프로젝트 에는 혼자 회원관리의 전체를 맡았다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기능의 한 파트를 혼자 맡는다는 것은 결정과 책임이 오롯이 내게 있다는 뜻이라 심플할 것 같았지만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오히려 고려할 사항이 더 많았다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타 파트와의 테이블 연동 관계를 고려해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내가 구성한 회원관리기능이 타 파트와 원활하게 작동하도록 기능의 흐름을 설계해야 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그러다보니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자연스럽게  기능의 한 파트를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맡는것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보다 팀원들과 더 활발한 커뮤니케이션 특히 타 파트의 진행 정도와 구성을 빈번히 체크하게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됬다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회원관리 전체 구간을 맡으면서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단순히 코딩만 하는 것이 아니라 데이터 구조 설계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기능 간 연동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프론트엔드와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백엔드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상호작용까지 모두 신경 써야 했다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 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이전 프로젝트에서는 한 파트만 집중했지만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이번에는 전체 사용자 경험을 고려하며 설계하고 구현하는 과정에서 책임감과 시야가 한층 넓어졌다</a:t>
            </a:r>
            <a:r>
              <a:rPr lang="en-US" altLang="ko-KR" sz="14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.</a:t>
            </a:r>
            <a:endParaRPr lang="en-US" sz="14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72B20174-6376-97B8-0D16-004ED5E7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009900"/>
            <a:ext cx="3517900" cy="5943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5117540"/>
            <a:ext cx="7099298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1561540"/>
            <a:ext cx="7099298" cy="3289300"/>
          </a:xfrm>
          <a:prstGeom prst="rect">
            <a:avLst/>
          </a:prstGeom>
          <a:solidFill>
            <a:srgbClr val="F4F3F3"/>
          </a:solidFill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1561540"/>
            <a:ext cx="7099298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5117540"/>
            <a:ext cx="7099298" cy="328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4A3625B0-5CA7-E683-2756-3D0B2A0E6182}"/>
              </a:ext>
            </a:extLst>
          </p:cNvPr>
          <p:cNvSpPr txBox="1"/>
          <p:nvPr/>
        </p:nvSpPr>
        <p:spPr>
          <a:xfrm>
            <a:off x="2286000" y="3371290"/>
            <a:ext cx="49403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3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191F953C-D79A-ABCE-1269-A4EFDCB525BB}"/>
              </a:ext>
            </a:extLst>
          </p:cNvPr>
          <p:cNvSpPr txBox="1"/>
          <p:nvPr/>
        </p:nvSpPr>
        <p:spPr>
          <a:xfrm>
            <a:off x="22860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도구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운영체제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70F53F-1BE3-AE00-7F71-027E1D020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76793"/>
              </p:ext>
            </p:extLst>
          </p:nvPr>
        </p:nvGraphicFramePr>
        <p:xfrm>
          <a:off x="2286000" y="2705100"/>
          <a:ext cx="457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Window 11 (OS)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Python 3.13.6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PyCharmCommunityEdition21.0.7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Git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42327"/>
                  </a:ext>
                </a:extLst>
              </a:tr>
            </a:tbl>
          </a:graphicData>
        </a:graphic>
      </p:graphicFrame>
      <p:sp>
        <p:nvSpPr>
          <p:cNvPr id="38" name="TextBox 19">
            <a:extLst>
              <a:ext uri="{FF2B5EF4-FFF2-40B4-BE49-F238E27FC236}">
                <a16:creationId xmlns:a16="http://schemas.microsoft.com/office/drawing/2014/main" id="{94AA362A-84E2-5940-32A3-C535A84DD27B}"/>
              </a:ext>
            </a:extLst>
          </p:cNvPr>
          <p:cNvSpPr txBox="1"/>
          <p:nvPr/>
        </p:nvSpPr>
        <p:spPr>
          <a:xfrm>
            <a:off x="98298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서버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베이스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BBCB344-CE95-B5A6-AFC3-848C59FC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74812"/>
              </p:ext>
            </p:extLst>
          </p:nvPr>
        </p:nvGraphicFramePr>
        <p:xfrm>
          <a:off x="9829800" y="2793214"/>
          <a:ext cx="6172200" cy="166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내장 서버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(python manage.py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runserver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SQLite3 3.41.2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파일기반 개발용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WSGI / ASGI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동기 및 비동기 요청 처리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</a:tbl>
          </a:graphicData>
        </a:graphic>
      </p:graphicFrame>
      <p:sp>
        <p:nvSpPr>
          <p:cNvPr id="40" name="TextBox 19">
            <a:extLst>
              <a:ext uri="{FF2B5EF4-FFF2-40B4-BE49-F238E27FC236}">
                <a16:creationId xmlns:a16="http://schemas.microsoft.com/office/drawing/2014/main" id="{C9021082-34B6-BAB8-BFD7-4428305CFCCB}"/>
              </a:ext>
            </a:extLst>
          </p:cNvPr>
          <p:cNvSpPr txBox="1"/>
          <p:nvPr/>
        </p:nvSpPr>
        <p:spPr>
          <a:xfrm>
            <a:off x="2294965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웹 기술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E5E5EBDA-C5ED-7952-A3C1-B9935D16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13555"/>
              </p:ext>
            </p:extLst>
          </p:nvPr>
        </p:nvGraphicFramePr>
        <p:xfrm>
          <a:off x="2286000" y="6207070"/>
          <a:ext cx="5629835" cy="19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835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5.2.5 (Backend)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Templates Engine (HTML/CSS/JS)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ASGI 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asgiref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3.9.1) –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요청 처리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REST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6222"/>
                  </a:ext>
                </a:extLst>
              </a:tr>
            </a:tbl>
          </a:graphicData>
        </a:graphic>
      </p:graphicFrame>
      <p:sp>
        <p:nvSpPr>
          <p:cNvPr id="42" name="TextBox 19">
            <a:extLst>
              <a:ext uri="{FF2B5EF4-FFF2-40B4-BE49-F238E27FC236}">
                <a16:creationId xmlns:a16="http://schemas.microsoft.com/office/drawing/2014/main" id="{6DA5970A-0524-8C8E-6537-185DBB802288}"/>
              </a:ext>
            </a:extLst>
          </p:cNvPr>
          <p:cNvSpPr txBox="1"/>
          <p:nvPr/>
        </p:nvSpPr>
        <p:spPr>
          <a:xfrm>
            <a:off x="9829800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외부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4140930-BE8F-0169-8646-436A192E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4317"/>
              </p:ext>
            </p:extLst>
          </p:nvPr>
        </p:nvGraphicFramePr>
        <p:xfrm>
          <a:off x="9829800" y="6138548"/>
          <a:ext cx="5943600" cy="198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주차장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교통단속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CCTV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도로 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Overpass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지도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Kakao Map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GeoJSON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고양시 행정구역 데이터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479112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V-WORLD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국토교통부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법정구역정보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SHP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83895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4B403F28-B29C-04D2-C264-6ADD72E6F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7" y="2909526"/>
            <a:ext cx="842493" cy="8424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74A3A3-C531-BEBA-6DFF-ED6759EE4B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84" y="5753100"/>
            <a:ext cx="729782" cy="72978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CB40C05-4F5D-9300-55DC-D40BD989C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019300"/>
            <a:ext cx="1256180" cy="62809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A338BB7-8197-0DE1-844A-6A14FBC80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1980112"/>
            <a:ext cx="892301" cy="10290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72F400-FBF5-A4DE-9F36-DD02259EE2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5690392"/>
            <a:ext cx="804674" cy="80467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2D0E6A-B98C-5407-8541-B0FA4AC17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12527"/>
            <a:ext cx="793173" cy="79317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41EE3F3-289F-F514-B8DC-52E830C054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3" y="3733425"/>
            <a:ext cx="801965" cy="72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 dirty="0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 dirty="0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 dirty="0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21052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물리 </a:t>
            </a:r>
            <a:r>
              <a:rPr lang="en-US" sz="2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Erd &amp; </a:t>
            </a:r>
            <a:r>
              <a:rPr lang="ko-KR" altLang="en-US" sz="2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스택 정리</a:t>
            </a:r>
            <a:r>
              <a:rPr lang="ko-KR" altLang="en-US" sz="22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en-US" sz="2200" dirty="0">
                <a:solidFill>
                  <a:srgbClr val="11359A"/>
                </a:solidFill>
                <a:latin typeface="Pretendard Bold"/>
              </a:rPr>
              <a:t> 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24499"/>
              </a:lnSpc>
            </a:pPr>
            <a:r>
              <a:rPr lang="ko-KR" altLang="en-US" sz="2200" b="0" i="0" u="none" strike="noStrike" dirty="0" err="1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모달</a:t>
            </a:r>
            <a:r>
              <a:rPr lang="ko-KR" altLang="en-US" sz="2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2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UI </a:t>
            </a:r>
            <a:r>
              <a:rPr lang="ko-KR" altLang="en-US" sz="2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설계 및 구조화 </a:t>
            </a:r>
            <a:r>
              <a:rPr lang="ko-KR" altLang="en-US" sz="22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altLang="ko-KR" sz="2200" b="0" i="0" u="none" strike="noStrike" dirty="0">
                <a:solidFill>
                  <a:srgbClr val="11359A"/>
                </a:solidFill>
                <a:ea typeface="Pretendard Bold"/>
              </a:rPr>
              <a:t>Ajax </a:t>
            </a: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기반 회원 관리 기능 구현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사용자 경험</a:t>
            </a:r>
            <a:r>
              <a:rPr lang="en-US" altLang="ko-KR" sz="2200" b="0" i="0" u="none" strike="noStrike" dirty="0">
                <a:solidFill>
                  <a:srgbClr val="11359A"/>
                </a:solidFill>
                <a:ea typeface="Pretendard Bold"/>
              </a:rPr>
              <a:t>(UX) </a:t>
            </a:r>
            <a:r>
              <a:rPr lang="ko-KR" altLang="en-US" sz="2200" b="0" i="0" u="none" strike="noStrike" dirty="0">
                <a:solidFill>
                  <a:srgbClr val="11359A"/>
                </a:solidFill>
                <a:ea typeface="Pretendard Bold"/>
              </a:rPr>
              <a:t>개선 및 메시지 처리</a:t>
            </a:r>
            <a:endParaRPr lang="en-US" sz="22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2929E-F0E0-9FDF-CDF4-E9146CEB8D4D}"/>
              </a:ext>
            </a:extLst>
          </p:cNvPr>
          <p:cNvSpPr txBox="1"/>
          <p:nvPr/>
        </p:nvSpPr>
        <p:spPr>
          <a:xfrm>
            <a:off x="6426200" y="2983179"/>
            <a:ext cx="373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각 기술의 버전과 호환성 검토 후 명시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 라이브러리 및 프레임워크 특징과 용도 정리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전체 데이터 베이스 구조 시각화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테이블 간 관계 및 키 설정 확인</a:t>
            </a:r>
            <a:r>
              <a:rPr lang="en-US" altLang="ko-KR" dirty="0"/>
              <a:t>,</a:t>
            </a:r>
            <a:r>
              <a:rPr lang="ko-KR" altLang="en-US" dirty="0"/>
              <a:t>제약조건 정의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DDB34-96C2-D6E4-1A9D-0D24E0FE77FF}"/>
              </a:ext>
            </a:extLst>
          </p:cNvPr>
          <p:cNvSpPr txBox="1"/>
          <p:nvPr/>
        </p:nvSpPr>
        <p:spPr>
          <a:xfrm>
            <a:off x="11634076" y="2983179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 비밀번호 변경</a:t>
            </a:r>
            <a:r>
              <a:rPr lang="en-US" altLang="ko-KR" dirty="0"/>
              <a:t>, </a:t>
            </a:r>
            <a:r>
              <a:rPr lang="ko-KR" altLang="en-US" dirty="0"/>
              <a:t>마이페이지 등 </a:t>
            </a:r>
            <a:r>
              <a:rPr lang="ko-KR" altLang="en-US" dirty="0" err="1"/>
              <a:t>모달창</a:t>
            </a:r>
            <a:r>
              <a:rPr lang="ko-KR" altLang="en-US" dirty="0"/>
              <a:t> 레이아웃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HTML </a:t>
            </a:r>
            <a:r>
              <a:rPr lang="ko-KR" altLang="en-US" dirty="0"/>
              <a:t>구조 설계</a:t>
            </a:r>
            <a:r>
              <a:rPr lang="en-US" altLang="ko-KR" dirty="0"/>
              <a:t>, </a:t>
            </a:r>
            <a:r>
              <a:rPr lang="ko-KR" altLang="en-US" dirty="0"/>
              <a:t>입력 필드 배치</a:t>
            </a:r>
            <a:r>
              <a:rPr lang="en-US" altLang="ko-KR" dirty="0"/>
              <a:t>, </a:t>
            </a:r>
            <a:r>
              <a:rPr lang="ko-KR" altLang="en-US" dirty="0"/>
              <a:t>버튼 및 메시지 구성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47E2DE-1F1F-2042-37DB-769BAA7CCFD2}"/>
              </a:ext>
            </a:extLst>
          </p:cNvPr>
          <p:cNvSpPr txBox="1"/>
          <p:nvPr/>
        </p:nvSpPr>
        <p:spPr>
          <a:xfrm>
            <a:off x="6477000" y="6219492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60EB4-78A9-1247-7839-2FD295D13834}"/>
              </a:ext>
            </a:extLst>
          </p:cNvPr>
          <p:cNvSpPr txBox="1"/>
          <p:nvPr/>
        </p:nvSpPr>
        <p:spPr>
          <a:xfrm>
            <a:off x="11684000" y="6170881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오류 표시</a:t>
            </a:r>
            <a:r>
              <a:rPr lang="en-US" altLang="ko-KR" dirty="0"/>
              <a:t>, </a:t>
            </a:r>
            <a:r>
              <a:rPr lang="ko-KR" altLang="en-US" dirty="0"/>
              <a:t>성공</a:t>
            </a:r>
            <a:r>
              <a:rPr lang="en-US" altLang="ko-KR" dirty="0"/>
              <a:t>/ </a:t>
            </a:r>
            <a:r>
              <a:rPr lang="ko-KR" altLang="en-US" dirty="0"/>
              <a:t>실패 알림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모달</a:t>
            </a:r>
            <a:r>
              <a:rPr lang="ko-KR" altLang="en-US" dirty="0"/>
              <a:t> 여닫기</a:t>
            </a:r>
            <a:r>
              <a:rPr lang="en-US" altLang="ko-KR" dirty="0"/>
              <a:t>, </a:t>
            </a:r>
            <a:r>
              <a:rPr lang="ko-KR" altLang="en-US" dirty="0"/>
              <a:t>페이지 </a:t>
            </a:r>
            <a:r>
              <a:rPr lang="ko-KR" altLang="en-US" dirty="0" err="1"/>
              <a:t>새로고침</a:t>
            </a:r>
            <a:r>
              <a:rPr lang="en-US" altLang="ko-KR" dirty="0"/>
              <a:t>, </a:t>
            </a:r>
            <a:r>
              <a:rPr lang="ko-KR" altLang="en-US" dirty="0"/>
              <a:t>메시지</a:t>
            </a:r>
            <a:r>
              <a:rPr lang="en-US" altLang="ko-KR" dirty="0"/>
              <a:t>, </a:t>
            </a:r>
            <a:r>
              <a:rPr lang="ko-KR" altLang="en-US" dirty="0"/>
              <a:t>애니메이션 등 인터랙션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1513</Words>
  <Application>Microsoft Office PowerPoint</Application>
  <PresentationFormat>사용자 지정</PresentationFormat>
  <Paragraphs>265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Pretendard Regular</vt:lpstr>
      <vt:lpstr>Noto Sans KR</vt:lpstr>
      <vt:lpstr>Pretendard Bold</vt:lpstr>
      <vt:lpstr>맑은 고딕</vt:lpstr>
      <vt:lpstr>G마켓 산스 TTF Bold</vt:lpstr>
      <vt:lpstr>Pretendard Light</vt:lpstr>
      <vt:lpstr>Oswald SemiBold</vt:lpstr>
      <vt:lpstr>Calibri</vt:lpstr>
      <vt:lpstr>Pretendard ExtraBold</vt:lpstr>
      <vt:lpstr>Arial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1234</cp:lastModifiedBy>
  <cp:revision>40</cp:revision>
  <dcterms:created xsi:type="dcterms:W3CDTF">2006-08-16T00:00:00Z</dcterms:created>
  <dcterms:modified xsi:type="dcterms:W3CDTF">2025-09-01T06:04:20Z</dcterms:modified>
</cp:coreProperties>
</file>